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17"/>
  </p:notes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3" r:id="rId9"/>
    <p:sldId id="264" r:id="rId10"/>
    <p:sldId id="267" r:id="rId11"/>
    <p:sldId id="268" r:id="rId12"/>
    <p:sldId id="269" r:id="rId13"/>
    <p:sldId id="271" r:id="rId14"/>
    <p:sldId id="270" r:id="rId15"/>
    <p:sldId id="272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66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48" y="2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6"/>
    </p:cViewPr>
  </p:sorterViewPr>
  <p:notesViewPr>
    <p:cSldViewPr>
      <p:cViewPr varScale="1">
        <p:scale>
          <a:sx n="43" d="100"/>
          <a:sy n="43" d="100"/>
        </p:scale>
        <p:origin x="-14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текста</a:t>
            </a:r>
          </a:p>
          <a:p>
            <a:pPr lvl="0"/>
            <a:r>
              <a:rPr lang="ru-RU" altLang="ru-RU" smtClean="0"/>
              <a:t>Второй уровень</a:t>
            </a:r>
          </a:p>
          <a:p>
            <a:pPr lvl="0"/>
            <a:r>
              <a:rPr lang="ru-RU" altLang="ru-RU" smtClean="0"/>
              <a:t>Третий уровень</a:t>
            </a:r>
          </a:p>
          <a:p>
            <a:pPr lvl="0"/>
            <a:r>
              <a:rPr lang="ru-RU" altLang="ru-RU" smtClean="0"/>
              <a:t>Четвертый уровень</a:t>
            </a:r>
          </a:p>
          <a:p>
            <a:pPr lvl="0"/>
            <a:r>
              <a:rPr lang="ru-RU" alt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39F23A-9DED-4FCE-BB7F-9CF140A08A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6449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75886-12CD-4B7D-81F2-DD460F1601F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21507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1508" name="Picture 4" descr="A:\minispir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5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ru-RU" noProof="0" smtClean="0"/>
              <a:t>Щелчок правит образец заголовка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ru-RU" altLang="ru-RU" noProof="0" smtClean="0"/>
              <a:t>Щелчок правит образец подзаголовка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DAA64F77-8986-4C41-99C4-9C8DCF960B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E67D7-8B2B-4FE3-9E2B-2A4213405C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011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47EB5-EEFF-4A54-A2A1-504CAB8533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0827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19A1F86-DA7E-4740-B847-7680E6E770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4203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A2D1C81-E90E-45B6-92AB-4BA49EF535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933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DD77B-C5B4-4E7F-98F9-338B4B5BA8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937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7B8FA-70AF-43A2-96C9-8C70EBED6C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0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95FCD-0FDA-4B8A-BEBB-7B672E9561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712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EA011-2C17-4B8F-8504-AC2929E0A0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204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47796-8F51-44CB-A4B0-FB7E2696A3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458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00CF2-6384-414F-A60D-4BB52B9777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420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AA4A8-62FD-42B3-B38F-658F524C28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6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E78B9-EC98-4B1D-A493-5F37425238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73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0484" name="Picture 4" descr="A:\minispir.GIF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485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заголовка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82CCA272-E25F-44B5-9621-50F0FA93110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9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audio" Target="../media/audio1.wav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audio" Target="../media/audio5.wav"/><Relationship Id="rId9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slide" Target="slide4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ru-RU" altLang="ru-RU" b="1">
                <a:latin typeface="Comic Sans MS" pitchFamily="66" charset="0"/>
              </a:rPr>
              <a:t>Стресс на экзаменах</a:t>
            </a:r>
            <a:endParaRPr lang="ru-RU" alt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5981700"/>
            <a:ext cx="6400800" cy="1752600"/>
          </a:xfrm>
        </p:spPr>
        <p:txBody>
          <a:bodyPr/>
          <a:lstStyle/>
          <a:p>
            <a:r>
              <a:rPr lang="ru-RU" altLang="ru-RU" b="1" dirty="0">
                <a:solidFill>
                  <a:schemeClr val="tx2"/>
                </a:solidFill>
                <a:latin typeface="Comic Sans MS" pitchFamily="66" charset="0"/>
              </a:rPr>
              <a:t>Советы </a:t>
            </a:r>
            <a:r>
              <a:rPr lang="ru-RU" altLang="ru-RU" b="1" dirty="0" smtClean="0">
                <a:solidFill>
                  <a:schemeClr val="tx2"/>
                </a:solidFill>
                <a:latin typeface="Comic Sans MS" pitchFamily="66" charset="0"/>
              </a:rPr>
              <a:t>студентам</a:t>
            </a:r>
            <a:endParaRPr lang="ru-RU" altLang="ru-RU" dirty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5544617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75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 advAuto="2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914400"/>
          </a:xfrm>
        </p:spPr>
        <p:txBody>
          <a:bodyPr/>
          <a:lstStyle/>
          <a:p>
            <a:r>
              <a:rPr lang="ru-RU" altLang="ru-RU" sz="3600">
                <a:latin typeface="Comic Sans MS" pitchFamily="66" charset="0"/>
              </a:rPr>
              <a:t>Как себя успокоить, или об аутотренинге.</a:t>
            </a:r>
            <a:endParaRPr lang="ru-RU" altLang="ru-R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676400"/>
            <a:ext cx="38100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1600" dirty="0">
                <a:latin typeface="Comic Sans MS" pitchFamily="66" charset="0"/>
              </a:rPr>
              <a:t>И вот ты вытащил билет или получил свой тест:  сядь удобно, выпрями спину, подумай о том, что у тебя все </a:t>
            </a:r>
            <a:r>
              <a:rPr lang="ru-RU" altLang="ru-RU" sz="1600" dirty="0" smtClean="0">
                <a:latin typeface="Comic Sans MS" pitchFamily="66" charset="0"/>
              </a:rPr>
              <a:t>получится</a:t>
            </a:r>
            <a:r>
              <a:rPr lang="ru-RU" altLang="ru-RU" sz="1600" dirty="0">
                <a:latin typeface="Comic Sans MS" pitchFamily="66" charset="0"/>
              </a:rPr>
              <a:t>. Сосредоточься  на словах: « Я спокоен. Я совершенно спокоен.»</a:t>
            </a:r>
          </a:p>
          <a:p>
            <a:pPr>
              <a:lnSpc>
                <a:spcPct val="90000"/>
              </a:lnSpc>
            </a:pPr>
            <a:r>
              <a:rPr lang="ru-RU" altLang="ru-RU" sz="1600" dirty="0">
                <a:latin typeface="Comic Sans MS" pitchFamily="66" charset="0"/>
              </a:rPr>
              <a:t>Выполни дыхательные упражнения для снятия напряжения: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1600" dirty="0">
                <a:latin typeface="Comic Sans MS" pitchFamily="66" charset="0"/>
              </a:rPr>
              <a:t>- расслабься,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1600" dirty="0">
                <a:latin typeface="Comic Sans MS" pitchFamily="66" charset="0"/>
              </a:rPr>
              <a:t>- глубокий вдох через нос (4 - 6 секунд),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altLang="ru-RU" sz="1600" dirty="0">
                <a:latin typeface="Comic Sans MS" pitchFamily="66" charset="0"/>
              </a:rPr>
              <a:t>задержка дыхания (2 - 3 секунды) </a:t>
            </a:r>
            <a:endParaRPr lang="ru-RU" altLang="ru-RU" sz="1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1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1800" b="1" dirty="0">
                <a:latin typeface="Comic Sans MS" pitchFamily="66" charset="0"/>
              </a:rPr>
              <a:t>Соберись с мыслями и           работай.</a:t>
            </a:r>
            <a:endParaRPr lang="ru-RU" altLang="ru-RU" sz="1800" dirty="0">
              <a:latin typeface="Comic Sans MS" pitchFamily="66" charset="0"/>
            </a:endParaRPr>
          </a:p>
        </p:txBody>
      </p:sp>
      <p:sp>
        <p:nvSpPr>
          <p:cNvPr id="2560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5607" name="Picture 7" descr="D:\5000 изображений\Practical Jokes\JOKES04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00200"/>
            <a:ext cx="2690813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838200"/>
          </a:xfrm>
        </p:spPr>
        <p:txBody>
          <a:bodyPr/>
          <a:lstStyle/>
          <a:p>
            <a:r>
              <a:rPr lang="ru-RU" altLang="ru-RU" sz="3600" dirty="0" smtClean="0">
                <a:latin typeface="Comic Sans MS" pitchFamily="66" charset="0"/>
              </a:rPr>
              <a:t/>
            </a:r>
            <a:br>
              <a:rPr lang="ru-RU" altLang="ru-RU" sz="3600" dirty="0" smtClean="0">
                <a:latin typeface="Comic Sans MS" pitchFamily="66" charset="0"/>
              </a:rPr>
            </a:br>
            <a:r>
              <a:rPr lang="ru-RU" altLang="ru-RU" sz="3600" dirty="0" smtClean="0">
                <a:latin typeface="Comic Sans MS" pitchFamily="66" charset="0"/>
              </a:rPr>
              <a:t>Тесты </a:t>
            </a:r>
            <a:r>
              <a:rPr lang="ru-RU" altLang="ru-RU" sz="3600" dirty="0">
                <a:latin typeface="Comic Sans MS" pitchFamily="66" charset="0"/>
              </a:rPr>
              <a:t>- это не страшно </a:t>
            </a:r>
            <a:br>
              <a:rPr lang="ru-RU" altLang="ru-RU" sz="3600" dirty="0">
                <a:latin typeface="Comic Sans MS" pitchFamily="66" charset="0"/>
              </a:rPr>
            </a:br>
            <a:endParaRPr lang="ru-RU" altLang="ru-RU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3810000" cy="4648200"/>
          </a:xfrm>
        </p:spPr>
        <p:txBody>
          <a:bodyPr/>
          <a:lstStyle/>
          <a:p>
            <a:r>
              <a:rPr lang="ru-RU" altLang="ru-RU" sz="1800">
                <a:latin typeface="Comic Sans MS" pitchFamily="66" charset="0"/>
              </a:rPr>
              <a:t>Правильно оформляй бланк - это важно.</a:t>
            </a:r>
          </a:p>
          <a:p>
            <a:r>
              <a:rPr lang="ru-RU" altLang="ru-RU" sz="1800">
                <a:latin typeface="Comic Sans MS" pitchFamily="66" charset="0"/>
              </a:rPr>
              <a:t>Прочти и пойми задание, прежде чем начать его выполнять.</a:t>
            </a:r>
          </a:p>
          <a:p>
            <a:r>
              <a:rPr lang="ru-RU" altLang="ru-RU" sz="1800">
                <a:latin typeface="Comic Sans MS" pitchFamily="66" charset="0"/>
              </a:rPr>
              <a:t>Начинай выполнять задания с тех вопросов, в ответах на которые ты уверен. Тогда ты успокоишься и войдешь в рабочий ритм.</a:t>
            </a:r>
          </a:p>
          <a:p>
            <a:r>
              <a:rPr lang="ru-RU" altLang="ru-RU" sz="1800">
                <a:latin typeface="Comic Sans MS" pitchFamily="66" charset="0"/>
              </a:rPr>
              <a:t>Когда ты приступаешь к новому заданию, забудь все, что было в предыдущем, -  как правило, задания в тестах не связаны друг с другом.</a:t>
            </a:r>
          </a:p>
          <a:p>
            <a:endParaRPr lang="ru-RU" altLang="ru-RU" sz="180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00200"/>
            <a:ext cx="4038600" cy="4648200"/>
          </a:xfrm>
        </p:spPr>
        <p:txBody>
          <a:bodyPr/>
          <a:lstStyle/>
          <a:p>
            <a:r>
              <a:rPr lang="ru-RU" altLang="ru-RU" sz="1800">
                <a:latin typeface="Comic Sans MS" pitchFamily="66" charset="0"/>
              </a:rPr>
              <a:t>Действуй методом исключения. Последовательно исключай те ответы, которые явно не подходят.</a:t>
            </a:r>
          </a:p>
          <a:p>
            <a:r>
              <a:rPr lang="ru-RU" altLang="ru-RU" sz="1800">
                <a:latin typeface="Comic Sans MS" pitchFamily="66" charset="0"/>
              </a:rPr>
              <a:t>Если ты сомневаешься в правильности ответа и  тебе сложно сделать выбор, то доверься своей интуиции!</a:t>
            </a:r>
          </a:p>
          <a:p>
            <a:r>
              <a:rPr lang="ru-RU" altLang="ru-RU" sz="1800">
                <a:latin typeface="Comic Sans MS" pitchFamily="66" charset="0"/>
              </a:rPr>
              <a:t>Стремись выполнить все задания, но помни, что на практике это нереально. Ведь тестовые задания рассчитаны на максимальный уровень трудности, а для хорошей оценки достаточно одолеть 70% заданий.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914400"/>
          </a:xfrm>
        </p:spPr>
        <p:txBody>
          <a:bodyPr/>
          <a:lstStyle/>
          <a:p>
            <a:r>
              <a:rPr lang="ru-RU" altLang="ru-RU" sz="3600">
                <a:latin typeface="Comic Sans MS" pitchFamily="66" charset="0"/>
              </a:rPr>
              <a:t>Если вас постигла неудача.</a:t>
            </a:r>
            <a:endParaRPr lang="ru-RU" alt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24000"/>
            <a:ext cx="5257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altLang="ru-RU" sz="24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dirty="0" smtClean="0">
                <a:latin typeface="Comic Sans MS" pitchFamily="66" charset="0"/>
              </a:rPr>
              <a:t>Что </a:t>
            </a:r>
            <a:r>
              <a:rPr lang="ru-RU" altLang="ru-RU" sz="2400" dirty="0">
                <a:latin typeface="Comic Sans MS" pitchFamily="66" charset="0"/>
              </a:rPr>
              <a:t>бы ни случилось, помните, безвыходных ситуаций не бывает. В любом случае, это не вопрос жизни и смерти</a:t>
            </a:r>
            <a:r>
              <a:rPr lang="ru-RU" altLang="ru-RU" sz="2400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ru-RU" altLang="ru-RU" sz="24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ru-RU" altLang="ru-RU" sz="24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dirty="0">
                <a:latin typeface="Comic Sans MS" pitchFamily="66" charset="0"/>
              </a:rPr>
              <a:t>Не забывай: «Любая неудача временна, из любого тупика есть выход!» </a:t>
            </a:r>
          </a:p>
        </p:txBody>
      </p:sp>
      <p:graphicFrame>
        <p:nvGraphicFramePr>
          <p:cNvPr id="27652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324600" y="3429000"/>
          <a:ext cx="24384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Clip" r:id="rId4" imgW="4016520" imgH="3945240" progId="MS_ClipArt_Gallery.2">
                  <p:embed/>
                </p:oleObj>
              </mc:Choice>
              <mc:Fallback>
                <p:oleObj name="Clip" r:id="rId4" imgW="4016520" imgH="39452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429000"/>
                        <a:ext cx="2438400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914400"/>
          </a:xfrm>
        </p:spPr>
        <p:txBody>
          <a:bodyPr/>
          <a:lstStyle/>
          <a:p>
            <a:r>
              <a:rPr lang="ru-RU" altLang="ru-RU" sz="3600">
                <a:latin typeface="Comic Sans MS" pitchFamily="66" charset="0"/>
              </a:rPr>
              <a:t>Как справиться со злостью</a:t>
            </a:r>
            <a:endParaRPr lang="ru-RU" alt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4191000" cy="4191000"/>
          </a:xfrm>
        </p:spPr>
        <p:txBody>
          <a:bodyPr/>
          <a:lstStyle/>
          <a:p>
            <a:r>
              <a:rPr lang="ru-RU" altLang="ru-RU" sz="2000">
                <a:latin typeface="Comic Sans MS" pitchFamily="66" charset="0"/>
              </a:rPr>
              <a:t>Уединитесь, поколотите подушку или энергично выжимайте сухое полотенце. Дополните это соответствующими зрительными образами.</a:t>
            </a:r>
          </a:p>
          <a:p>
            <a:r>
              <a:rPr lang="ru-RU" altLang="ru-RU" sz="2000">
                <a:latin typeface="Comic Sans MS" pitchFamily="66" charset="0"/>
              </a:rPr>
              <a:t>Производите любые спонтанные звуки, как -то:</a:t>
            </a:r>
          </a:p>
          <a:p>
            <a:pPr>
              <a:buFont typeface="Monotype Sorts" pitchFamily="2" charset="2"/>
              <a:buNone/>
            </a:pPr>
            <a:r>
              <a:rPr lang="ru-RU" altLang="ru-RU" sz="2000">
                <a:latin typeface="Comic Sans MS" pitchFamily="66" charset="0"/>
              </a:rPr>
              <a:t>- пожарная сирена («И-и-и»);</a:t>
            </a:r>
          </a:p>
          <a:p>
            <a:pPr>
              <a:buFont typeface="Monotype Sorts" pitchFamily="2" charset="2"/>
              <a:buNone/>
            </a:pPr>
            <a:r>
              <a:rPr lang="ru-RU" altLang="ru-RU" sz="2000">
                <a:latin typeface="Comic Sans MS" pitchFamily="66" charset="0"/>
              </a:rPr>
              <a:t>- крик одинокого слона (У-у-у»);</a:t>
            </a:r>
          </a:p>
          <a:p>
            <a:pPr>
              <a:buFont typeface="Monotype Sorts" pitchFamily="2" charset="2"/>
              <a:buNone/>
            </a:pPr>
            <a:r>
              <a:rPr lang="ru-RU" altLang="ru-RU" sz="2000">
                <a:latin typeface="Comic Sans MS" pitchFamily="66" charset="0"/>
              </a:rPr>
              <a:t>- громко пропойте любимую песню. </a:t>
            </a:r>
            <a:endParaRPr lang="ru-RU" altLang="ru-RU" sz="2000"/>
          </a:p>
        </p:txBody>
      </p:sp>
      <p:pic>
        <p:nvPicPr>
          <p:cNvPr id="29702" name="Picture 6" descr="D:\5000 изображений\Animal Cartoons\ELEPHN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429000"/>
            <a:ext cx="3706813" cy="28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762000"/>
          </a:xfrm>
        </p:spPr>
        <p:txBody>
          <a:bodyPr/>
          <a:lstStyle/>
          <a:p>
            <a:r>
              <a:rPr lang="ru-RU" altLang="ru-RU" sz="3600">
                <a:latin typeface="Comic Sans MS" pitchFamily="66" charset="0"/>
              </a:rPr>
              <a:t>Как снять напряжение после экзамена.</a:t>
            </a:r>
            <a:endParaRPr lang="ru-RU" alt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524000"/>
            <a:ext cx="3810000" cy="4419600"/>
          </a:xfrm>
        </p:spPr>
        <p:txBody>
          <a:bodyPr/>
          <a:lstStyle/>
          <a:p>
            <a:r>
              <a:rPr lang="ru-RU" altLang="ru-RU" sz="2000" dirty="0">
                <a:latin typeface="Comic Sans MS" pitchFamily="66" charset="0"/>
              </a:rPr>
              <a:t>Сейчас вы заслужили отдых. Если вы - человек активный лучше всего отправляйтесь на </a:t>
            </a:r>
            <a:r>
              <a:rPr lang="ru-RU" altLang="ru-RU" sz="2000" dirty="0" smtClean="0">
                <a:latin typeface="Comic Sans MS" pitchFamily="66" charset="0"/>
              </a:rPr>
              <a:t>дискотеку, в спортзал. </a:t>
            </a:r>
            <a:r>
              <a:rPr lang="ru-RU" altLang="ru-RU" sz="2000" dirty="0">
                <a:latin typeface="Comic Sans MS" pitchFamily="66" charset="0"/>
              </a:rPr>
              <a:t>Физическая нагрузка уничтожит  разрушительные токсины.</a:t>
            </a:r>
          </a:p>
          <a:p>
            <a:r>
              <a:rPr lang="ru-RU" altLang="ru-RU" sz="2000" dirty="0">
                <a:latin typeface="Comic Sans MS" pitchFamily="66" charset="0"/>
              </a:rPr>
              <a:t> Если вы по природе созерцатель, полежите на диване, побудьте в тишине, послушайте любимую музыку или погуляйте в парке.</a:t>
            </a:r>
          </a:p>
        </p:txBody>
      </p:sp>
      <p:pic>
        <p:nvPicPr>
          <p:cNvPr id="28677" name="Picture 5" descr="D:\ANIMGIF\WHIMSIES\HOUSEHOLD\COUNCILLING2-TRANSP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81400"/>
            <a:ext cx="28194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0" name="Picture 8" descr="D:\ANIMGIF\WHIMSIES\HOUSEHOLD\HOME-TRANS000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4114800" cy="347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8681" name="Object 9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3505200" y="7924800"/>
          <a:ext cx="3505200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Фотография Photo Editor" r:id="rId5" imgW="2219635" imgH="1590897" progId="MSPhotoEd.3">
                  <p:embed/>
                </p:oleObj>
              </mc:Choice>
              <mc:Fallback>
                <p:oleObj name="Фотография Photo Editor" r:id="rId5" imgW="2219635" imgH="1590897" progId="MSPhotoEd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7924800"/>
                        <a:ext cx="3505200" cy="167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7" dur="1" fill="hold"/>
                                        <p:tgtEl>
                                          <p:spTgt spid="286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6632"/>
            <a:ext cx="7239000" cy="2016224"/>
          </a:xfrm>
        </p:spPr>
        <p:txBody>
          <a:bodyPr/>
          <a:lstStyle/>
          <a:p>
            <a:r>
              <a:rPr lang="ru-RU" altLang="ru-RU" sz="3200" dirty="0">
                <a:latin typeface="Comic Sans MS" pitchFamily="66" charset="0"/>
              </a:rPr>
              <a:t>Ни пуха, ни пера </a:t>
            </a:r>
            <a:r>
              <a:rPr lang="ru-RU" altLang="ru-RU" sz="3200" dirty="0" smtClean="0">
                <a:latin typeface="Comic Sans MS" pitchFamily="66" charset="0"/>
              </a:rPr>
              <a:t>желает вам автор - </a:t>
            </a:r>
            <a:r>
              <a:rPr lang="ru-RU" altLang="ru-RU" sz="3200" dirty="0">
                <a:latin typeface="Comic Sans MS" pitchFamily="66" charset="0"/>
              </a:rPr>
              <a:t>психолог </a:t>
            </a:r>
            <a:r>
              <a:rPr lang="ru-RU" altLang="ru-RU" sz="3200" dirty="0" smtClean="0">
                <a:latin typeface="Comic Sans MS" pitchFamily="66" charset="0"/>
              </a:rPr>
              <a:t>ГАПОУ КК КГТК:</a:t>
            </a:r>
            <a:endParaRPr lang="ru-RU" altLang="ru-RU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ru-RU" altLang="ru-RU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ru-RU" altLang="ru-RU" sz="3600" dirty="0" smtClean="0">
                <a:latin typeface="Comic Sans MS" pitchFamily="66" charset="0"/>
              </a:rPr>
              <a:t>Головушкина Ирина Викторовна</a:t>
            </a:r>
            <a:endParaRPr lang="ru-RU" altLang="ru-RU" sz="3600" dirty="0"/>
          </a:p>
        </p:txBody>
      </p:sp>
      <p:sp>
        <p:nvSpPr>
          <p:cNvPr id="3072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001000" y="5867400"/>
            <a:ext cx="762000" cy="6096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 Цели и задачи </a:t>
            </a:r>
            <a:r>
              <a:rPr lang="ru-RU" altLang="ru-RU" dirty="0" smtClean="0"/>
              <a:t>урока</a:t>
            </a:r>
            <a:endParaRPr lang="ru-RU" altLang="ru-RU" dirty="0"/>
          </a:p>
        </p:txBody>
      </p:sp>
      <p:pic>
        <p:nvPicPr>
          <p:cNvPr id="12294" name="Picture 6" descr="D:\5000 изображений\Cartoon Characters\CRCTR44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38600"/>
            <a:ext cx="1524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7" name="Picture 9" descr="D:\5000 изображений\Cartoon Characters\CRCTR55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352800"/>
            <a:ext cx="1600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46" name="Rectangle 58"/>
          <p:cNvSpPr>
            <a:spLocks noChangeArrowheads="1"/>
          </p:cNvSpPr>
          <p:nvPr/>
        </p:nvSpPr>
        <p:spPr bwMode="auto">
          <a:xfrm>
            <a:off x="13716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endParaRPr kumimoji="1" lang="ru-RU" altLang="ru-RU" sz="4400">
              <a:solidFill>
                <a:schemeClr val="tx2"/>
              </a:solidFill>
            </a:endParaRPr>
          </a:p>
        </p:txBody>
      </p:sp>
      <p:sp>
        <p:nvSpPr>
          <p:cNvPr id="12349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114800"/>
          </a:xfrm>
          <a:noFill/>
          <a:ln/>
        </p:spPr>
        <p:txBody>
          <a:bodyPr/>
          <a:lstStyle/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Цель: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  *  </a:t>
            </a:r>
            <a:r>
              <a:rPr lang="en-US" altLang="ru-RU" sz="2400" dirty="0">
                <a:latin typeface="Comic Sans MS" pitchFamily="66" charset="0"/>
              </a:rPr>
              <a:t>C</a:t>
            </a:r>
            <a:r>
              <a:rPr lang="ru-RU" altLang="ru-RU" sz="2400" dirty="0" err="1">
                <a:latin typeface="Comic Sans MS" pitchFamily="66" charset="0"/>
              </a:rPr>
              <a:t>нятие</a:t>
            </a:r>
            <a:r>
              <a:rPr lang="ru-RU" altLang="ru-RU" sz="2400" dirty="0">
                <a:latin typeface="Comic Sans MS" pitchFamily="66" charset="0"/>
              </a:rPr>
              <a:t> ощущения </a:t>
            </a:r>
            <a:r>
              <a:rPr lang="ru-RU" altLang="ru-RU" sz="2400" dirty="0" err="1">
                <a:latin typeface="Comic Sans MS" pitchFamily="66" charset="0"/>
              </a:rPr>
              <a:t>сверхзначимости</a:t>
            </a:r>
            <a:r>
              <a:rPr lang="ru-RU" altLang="ru-RU" sz="2400" dirty="0">
                <a:latin typeface="Comic Sans MS" pitchFamily="66" charset="0"/>
              </a:rPr>
              <a:t> экзамена                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Задачи: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                      Обучение навыкам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              * </a:t>
            </a:r>
            <a:r>
              <a:rPr lang="ru-RU" altLang="ru-RU" sz="2400" dirty="0" err="1">
                <a:latin typeface="Comic Sans MS" pitchFamily="66" charset="0"/>
              </a:rPr>
              <a:t>саморегуляции</a:t>
            </a:r>
            <a:r>
              <a:rPr lang="ru-RU" altLang="ru-RU" sz="2400" dirty="0">
                <a:latin typeface="Comic Sans MS" pitchFamily="66" charset="0"/>
              </a:rPr>
              <a:t> и способам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                         снятия стресса;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               *управления психическими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                   процессами (внимание,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                        мышление, память).                          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 dirty="0">
                <a:latin typeface="Comic Sans MS" pitchFamily="66" charset="0"/>
              </a:rPr>
              <a:t>                              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endParaRPr lang="ru-RU" altLang="ru-RU" sz="24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5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12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12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2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2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2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12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12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12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12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12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12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" fill="hold"/>
                                        <p:tgtEl>
                                          <p:spTgt spid="12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" fill="hold"/>
                                        <p:tgtEl>
                                          <p:spTgt spid="123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" fill="hold"/>
                                        <p:tgtEl>
                                          <p:spTgt spid="123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123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" fill="hold"/>
                                        <p:tgtEl>
                                          <p:spTgt spid="123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" fill="hold"/>
                                        <p:tgtEl>
                                          <p:spTgt spid="123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" fill="hold"/>
                                        <p:tgtEl>
                                          <p:spTgt spid="123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" fill="hold"/>
                                        <p:tgtEl>
                                          <p:spTgt spid="123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" fill="hold"/>
                                        <p:tgtEl>
                                          <p:spTgt spid="123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" fill="hold"/>
                                        <p:tgtEl>
                                          <p:spTgt spid="123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" fill="hold"/>
                                        <p:tgtEl>
                                          <p:spTgt spid="123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utoUpdateAnimBg="0"/>
      <p:bldP spid="12346" grpId="0" autoUpdateAnimBg="0"/>
      <p:bldP spid="12349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altLang="ru-RU"/>
              <a:t>   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0668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kumimoji="1" lang="ru-RU" altLang="ru-RU" sz="4400" dirty="0">
                <a:solidFill>
                  <a:schemeClr val="tx2"/>
                </a:solidFill>
                <a:latin typeface="Comic Sans MS" pitchFamily="66" charset="0"/>
              </a:rPr>
              <a:t>Актуальность </a:t>
            </a:r>
            <a:r>
              <a:rPr kumimoji="1" lang="ru-RU" altLang="ru-RU" sz="4400" dirty="0" smtClean="0">
                <a:solidFill>
                  <a:schemeClr val="tx2"/>
                </a:solidFill>
                <a:latin typeface="Comic Sans MS" pitchFamily="66" charset="0"/>
              </a:rPr>
              <a:t>темы</a:t>
            </a:r>
            <a:endParaRPr kumimoji="1" lang="ru-RU" altLang="ru-RU" sz="4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kumimoji="1" lang="ru-RU" altLang="ru-RU" dirty="0" smtClean="0">
                <a:latin typeface="Comic Sans MS" pitchFamily="66" charset="0"/>
              </a:rPr>
              <a:t>Экзамены </a:t>
            </a:r>
            <a:r>
              <a:rPr kumimoji="1" lang="ru-RU" altLang="ru-RU" dirty="0">
                <a:latin typeface="Comic Sans MS" pitchFamily="66" charset="0"/>
              </a:rPr>
              <a:t>– это не шуточное испытание. Переживают все: родители – за детей, педагоги – за </a:t>
            </a:r>
            <a:r>
              <a:rPr kumimoji="1" lang="ru-RU" altLang="ru-RU" dirty="0" smtClean="0">
                <a:latin typeface="Comic Sans MS" pitchFamily="66" charset="0"/>
              </a:rPr>
              <a:t>обучающихся, подростки– </a:t>
            </a:r>
            <a:r>
              <a:rPr kumimoji="1" lang="ru-RU" altLang="ru-RU" dirty="0">
                <a:latin typeface="Comic Sans MS" pitchFamily="66" charset="0"/>
              </a:rPr>
              <a:t>за отметку.</a:t>
            </a:r>
            <a:r>
              <a:rPr kumimoji="1" lang="ru-RU" altLang="ru-RU" sz="3600" dirty="0">
                <a:latin typeface="Comic Sans MS" pitchFamily="66" charset="0"/>
              </a:rPr>
              <a:t>  </a:t>
            </a:r>
            <a:r>
              <a:rPr kumimoji="1" lang="ru-RU" altLang="ru-RU" dirty="0">
                <a:latin typeface="Comic Sans MS" pitchFamily="66" charset="0"/>
              </a:rPr>
              <a:t>Подростки уходят в свой внутренний мир, не пытаются исправить положение. Надо вовремя помочь </a:t>
            </a:r>
            <a:r>
              <a:rPr kumimoji="1" lang="ru-RU" altLang="ru-RU" dirty="0" smtClean="0">
                <a:latin typeface="Comic Sans MS" pitchFamily="66" charset="0"/>
              </a:rPr>
              <a:t>студентам </a:t>
            </a:r>
            <a:r>
              <a:rPr kumimoji="1" lang="ru-RU" altLang="ru-RU" dirty="0">
                <a:latin typeface="Comic Sans MS" pitchFamily="66" charset="0"/>
              </a:rPr>
              <a:t>справиться со стрессом.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kumimoji="1" lang="ru-RU" altLang="ru-RU" dirty="0" smtClean="0">
                <a:latin typeface="Comic Sans MS" pitchFamily="66" charset="0"/>
              </a:rPr>
              <a:t>Я предлагаю </a:t>
            </a:r>
            <a:r>
              <a:rPr kumimoji="1" lang="ru-RU" altLang="ru-RU" dirty="0">
                <a:latin typeface="Comic Sans MS" pitchFamily="66" charset="0"/>
              </a:rPr>
              <a:t>урок-беседу по профилактике экзаменационного </a:t>
            </a:r>
            <a:r>
              <a:rPr kumimoji="1" lang="ru-RU" altLang="ru-RU" dirty="0" smtClean="0">
                <a:latin typeface="Comic Sans MS" pitchFamily="66" charset="0"/>
              </a:rPr>
              <a:t>стресса</a:t>
            </a:r>
            <a:r>
              <a:rPr kumimoji="1" lang="ru-RU" altLang="ru-RU" sz="3600" dirty="0" smtClean="0">
                <a:latin typeface="Comic Sans MS" pitchFamily="66" charset="0"/>
              </a:rPr>
              <a:t>,</a:t>
            </a:r>
            <a:r>
              <a:rPr kumimoji="1" lang="ru-RU" altLang="ru-RU" dirty="0" smtClean="0">
                <a:latin typeface="Comic Sans MS" pitchFamily="66" charset="0"/>
              </a:rPr>
              <a:t> </a:t>
            </a:r>
            <a:r>
              <a:rPr kumimoji="1" lang="ru-RU" altLang="ru-RU" dirty="0">
                <a:latin typeface="Comic Sans MS" pitchFamily="66" charset="0"/>
              </a:rPr>
              <a:t>и </a:t>
            </a:r>
            <a:r>
              <a:rPr kumimoji="1" lang="ru-RU" altLang="ru-RU" dirty="0" smtClean="0">
                <a:latin typeface="Comic Sans MS" pitchFamily="66" charset="0"/>
              </a:rPr>
              <a:t>надеюсь, </a:t>
            </a:r>
            <a:r>
              <a:rPr kumimoji="1" lang="ru-RU" altLang="ru-RU" dirty="0">
                <a:latin typeface="Comic Sans MS" pitchFamily="66" charset="0"/>
              </a:rPr>
              <a:t>что </a:t>
            </a:r>
            <a:r>
              <a:rPr kumimoji="1" lang="ru-RU" altLang="ru-RU" dirty="0" smtClean="0">
                <a:latin typeface="Comic Sans MS" pitchFamily="66" charset="0"/>
              </a:rPr>
              <a:t>мои </a:t>
            </a:r>
            <a:r>
              <a:rPr kumimoji="1" lang="ru-RU" altLang="ru-RU" dirty="0">
                <a:latin typeface="Comic Sans MS" pitchFamily="66" charset="0"/>
              </a:rPr>
              <a:t>советы помогут вам сохранить здоровье.</a:t>
            </a:r>
            <a:endParaRPr kumimoji="1" lang="ru-RU" altLang="ru-RU" sz="36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endParaRPr kumimoji="1" lang="ru-RU" altLang="ru-RU" dirty="0">
              <a:latin typeface="Comic Sans MS" pitchFamily="66" charset="0"/>
            </a:endParaRP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7467600" y="304800"/>
          <a:ext cx="8937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Clip" r:id="rId3" imgW="1295640" imgH="3934080" progId="MS_ClipArt_Gallery.2">
                  <p:embed/>
                </p:oleObj>
              </mc:Choice>
              <mc:Fallback>
                <p:oleObj name="Clip" r:id="rId3" imgW="1295640" imgH="393408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04800"/>
                        <a:ext cx="8937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>
                <a:solidFill>
                  <a:srgbClr val="A50021"/>
                </a:solidFill>
                <a:latin typeface="Comic Sans MS" pitchFamily="66" charset="0"/>
              </a:rPr>
              <a:t>Содержание:</a:t>
            </a:r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  <a:hlinkClick r:id="rId5" action="ppaction://hlinksldjump"/>
              </a:rPr>
              <a:t>Что такое экзаменационный стресс?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  Как его избежать? </a:t>
            </a:r>
          </a:p>
          <a:p>
            <a:pPr>
              <a:lnSpc>
                <a:spcPct val="90000"/>
              </a:lnSpc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Как готовиться к экзаменам: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  <a:hlinkClick r:id="rId6" action="ppaction://hlinksldjump"/>
              </a:rPr>
              <a:t>условия поддержания работоспособности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  <a:hlinkClick r:id="rId7" action="ppaction://hlinksldjump"/>
              </a:rPr>
              <a:t>об эффективном запоминании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  <a:hlinkClick r:id="rId8" action="ppaction://hlinksldjump"/>
              </a:rPr>
              <a:t>режим дня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Поведение во время экзаменов: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	- как надо выглядеть, чтобы всем понравиться;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  <a:hlinkClick r:id="rId9" action="ppaction://hlinksldjump"/>
              </a:rPr>
              <a:t>как себя успокоить, или об аутотренинге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  <a:hlinkClick r:id="rId10" action="ppaction://hlinksldjump"/>
              </a:rPr>
              <a:t>как вспомнить даже то, что никогда не знал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  <a:hlinkClick r:id="rId10" action="ppaction://hlinksldjump"/>
              </a:rPr>
              <a:t>как расположить  к себе экзаменатора  во время ответа.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000" b="1">
                <a:solidFill>
                  <a:schemeClr val="accent2"/>
                </a:solidFill>
                <a:latin typeface="Comic Sans MS" pitchFamily="66" charset="0"/>
              </a:rPr>
              <a:t> Способы снятия нервно-психического напряжения после экзамена.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ru-RU" altLang="ru-RU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48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 advAuto="1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D:\5000 изображений\Cartoon Objects &amp; Zips\COBJ04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3429000"/>
            <a:ext cx="167163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>
                <a:latin typeface="Comic Sans MS" pitchFamily="66" charset="0"/>
              </a:rPr>
              <a:t>Экзаменационный стресс</a:t>
            </a:r>
            <a:endParaRPr lang="ru-RU" altLang="ru-RU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ru-RU" sz="2400" dirty="0">
                <a:latin typeface="Comic Sans MS" pitchFamily="66" charset="0"/>
              </a:rPr>
              <a:t>Это нормальная реакция вашего организма на</a:t>
            </a:r>
            <a:r>
              <a:rPr lang="ru-RU" altLang="ru-RU" sz="2400" dirty="0"/>
              <a:t> </a:t>
            </a:r>
            <a:r>
              <a:rPr lang="ru-RU" altLang="ru-RU" sz="2400" dirty="0">
                <a:latin typeface="Comic Sans MS" pitchFamily="66" charset="0"/>
              </a:rPr>
              <a:t>ненормальные обстоятельства.</a:t>
            </a:r>
          </a:p>
          <a:p>
            <a:pPr algn="ctr"/>
            <a:r>
              <a:rPr lang="ru-RU" altLang="ru-RU" sz="2400" b="1" dirty="0">
                <a:solidFill>
                  <a:srgbClr val="FF66CC"/>
                </a:solidFill>
                <a:latin typeface="Comic Sans MS" pitchFamily="66" charset="0"/>
              </a:rPr>
              <a:t>Признаки</a:t>
            </a:r>
            <a:r>
              <a:rPr lang="ru-RU" altLang="ru-RU" sz="2400" dirty="0">
                <a:solidFill>
                  <a:srgbClr val="FF66CC"/>
                </a:solidFill>
                <a:latin typeface="Comic Sans MS" pitchFamily="66" charset="0"/>
              </a:rPr>
              <a:t>:</a:t>
            </a:r>
            <a:r>
              <a:rPr lang="ru-RU" altLang="ru-RU" sz="2400" dirty="0">
                <a:latin typeface="Comic Sans MS" pitchFamily="66" charset="0"/>
              </a:rPr>
              <a:t> ощущение абсолютной пустоты в голове, панический страх, бессонница, дрожь в коленках, отсутствие аппетита, нервные спазмы, стойкая ненависть к </a:t>
            </a:r>
            <a:r>
              <a:rPr lang="ru-RU" altLang="ru-RU" sz="2400" dirty="0" smtClean="0">
                <a:latin typeface="Comic Sans MS" pitchFamily="66" charset="0"/>
              </a:rPr>
              <a:t>колледжу </a:t>
            </a:r>
            <a:r>
              <a:rPr lang="ru-RU" altLang="ru-RU" sz="2400" dirty="0">
                <a:latin typeface="Comic Sans MS" pitchFamily="66" charset="0"/>
              </a:rPr>
              <a:t>и всему, что с </a:t>
            </a:r>
            <a:r>
              <a:rPr lang="ru-RU" altLang="ru-RU" sz="2400" dirty="0" smtClean="0">
                <a:latin typeface="Comic Sans MS" pitchFamily="66" charset="0"/>
              </a:rPr>
              <a:t>ним </a:t>
            </a:r>
            <a:r>
              <a:rPr lang="ru-RU" altLang="ru-RU" sz="2400" dirty="0">
                <a:latin typeface="Comic Sans MS" pitchFamily="66" charset="0"/>
              </a:rPr>
              <a:t>связано.</a:t>
            </a:r>
          </a:p>
          <a:p>
            <a:pPr algn="ctr"/>
            <a:r>
              <a:rPr lang="ru-RU" altLang="ru-RU" sz="2400" b="1" dirty="0">
                <a:solidFill>
                  <a:srgbClr val="FF66CC"/>
                </a:solidFill>
                <a:latin typeface="Comic Sans MS" pitchFamily="66" charset="0"/>
              </a:rPr>
              <a:t>Мудрый совет</a:t>
            </a:r>
            <a:r>
              <a:rPr lang="ru-RU" altLang="ru-RU" sz="2400" dirty="0">
                <a:latin typeface="Comic Sans MS" pitchFamily="66" charset="0"/>
              </a:rPr>
              <a:t>: Если делать то, что вы ненавидите, можно серьезно заболеть. Вам нужно любить  то, что вы делаете. </a:t>
            </a:r>
            <a:r>
              <a:rPr lang="ru-RU" altLang="ru-RU" b="1" dirty="0">
                <a:solidFill>
                  <a:srgbClr val="FF66CC"/>
                </a:solidFill>
                <a:latin typeface="Comic Sans MS" pitchFamily="66" charset="0"/>
              </a:rPr>
              <a:t>Любите экзамены!</a:t>
            </a:r>
            <a:endParaRPr lang="ru-RU" altLang="ru-RU" b="1" dirty="0">
              <a:solidFill>
                <a:srgbClr val="FF66CC"/>
              </a:solidFill>
            </a:endParaRPr>
          </a:p>
        </p:txBody>
      </p:sp>
      <p:sp>
        <p:nvSpPr>
          <p:cNvPr id="14340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latin typeface="Comic Sans MS" pitchFamily="66" charset="0"/>
              </a:rPr>
              <a:t>Как повысить производительность</a:t>
            </a:r>
            <a:r>
              <a:rPr lang="ru-RU" altLang="ru-RU" b="1">
                <a:latin typeface="Comic Sans MS" pitchFamily="66" charset="0"/>
              </a:rPr>
              <a:t> </a:t>
            </a:r>
            <a:r>
              <a:rPr lang="ru-RU" altLang="ru-RU" sz="3200" b="1">
                <a:latin typeface="Comic Sans MS" pitchFamily="66" charset="0"/>
              </a:rPr>
              <a:t>умственного труда.</a:t>
            </a:r>
            <a:endParaRPr lang="ru-RU" alt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0" y="1676400"/>
            <a:ext cx="5638800" cy="4267200"/>
          </a:xfrm>
        </p:spPr>
        <p:txBody>
          <a:bodyPr/>
          <a:lstStyle/>
          <a:p>
            <a:r>
              <a:rPr lang="ru-RU" altLang="ru-RU" sz="2000" dirty="0">
                <a:latin typeface="Comic Sans MS" pitchFamily="66" charset="0"/>
              </a:rPr>
              <a:t>Не переусердствуйте в занятиях.</a:t>
            </a:r>
          </a:p>
          <a:p>
            <a:r>
              <a:rPr lang="ru-RU" altLang="ru-RU" sz="2000" dirty="0">
                <a:latin typeface="Comic Sans MS" pitchFamily="66" charset="0"/>
              </a:rPr>
              <a:t>Зазубривание интегралов и стихотворений нужно чередовать с полезной хозяйственной деятельностью: стиркой парадного галстука, выгуливанием собачки или хотя бы хомячка. В конце </a:t>
            </a:r>
            <a:r>
              <a:rPr lang="ru-RU" altLang="ru-RU" sz="2000" dirty="0" smtClean="0">
                <a:latin typeface="Comic Sans MS" pitchFamily="66" charset="0"/>
              </a:rPr>
              <a:t>концов, </a:t>
            </a:r>
            <a:r>
              <a:rPr lang="ru-RU" altLang="ru-RU" sz="2000" dirty="0">
                <a:latin typeface="Comic Sans MS" pitchFamily="66" charset="0"/>
              </a:rPr>
              <a:t>разгребите в  своём письменном столе, вдруг найдёте  что-нибудь полезное.</a:t>
            </a:r>
          </a:p>
          <a:p>
            <a:r>
              <a:rPr lang="ru-RU" altLang="ru-RU" sz="2400" b="1" dirty="0">
                <a:latin typeface="Comic Sans MS" pitchFamily="66" charset="0"/>
              </a:rPr>
              <a:t>1 </a:t>
            </a:r>
            <a:r>
              <a:rPr lang="ru-RU" altLang="ru-RU" sz="2400" b="1" dirty="0" smtClean="0">
                <a:latin typeface="Comic Sans MS" pitchFamily="66" charset="0"/>
              </a:rPr>
              <a:t>правило</a:t>
            </a:r>
            <a:r>
              <a:rPr lang="ru-RU" altLang="ru-RU" sz="2000" b="1" dirty="0">
                <a:latin typeface="Comic Sans MS" pitchFamily="66" charset="0"/>
              </a:rPr>
              <a:t>:</a:t>
            </a:r>
            <a:r>
              <a:rPr lang="ru-RU" altLang="ru-RU" sz="2000" b="1" dirty="0" smtClean="0">
                <a:latin typeface="Comic Sans MS" pitchFamily="66" charset="0"/>
              </a:rPr>
              <a:t> </a:t>
            </a:r>
            <a:r>
              <a:rPr lang="ru-RU" altLang="ru-RU" sz="2400" b="1" dirty="0">
                <a:latin typeface="Comic Sans MS" pitchFamily="66" charset="0"/>
              </a:rPr>
              <a:t>ч</a:t>
            </a:r>
            <a:r>
              <a:rPr lang="ru-RU" altLang="ru-RU" sz="2400" b="1" dirty="0" smtClean="0">
                <a:latin typeface="Comic Sans MS" pitchFamily="66" charset="0"/>
              </a:rPr>
              <a:t>ередуйте </a:t>
            </a:r>
            <a:r>
              <a:rPr lang="ru-RU" altLang="ru-RU" sz="2400" b="1" dirty="0">
                <a:latin typeface="Comic Sans MS" pitchFamily="66" charset="0"/>
              </a:rPr>
              <a:t>умственный труд</a:t>
            </a:r>
            <a:r>
              <a:rPr lang="ru-RU" altLang="ru-RU" sz="2000" b="1" dirty="0">
                <a:latin typeface="Comic Sans MS" pitchFamily="66" charset="0"/>
              </a:rPr>
              <a:t> </a:t>
            </a:r>
            <a:r>
              <a:rPr lang="ru-RU" altLang="ru-RU" sz="2400" b="1" dirty="0">
                <a:latin typeface="Comic Sans MS" pitchFamily="66" charset="0"/>
              </a:rPr>
              <a:t>с небольшой физической</a:t>
            </a:r>
            <a:r>
              <a:rPr lang="ru-RU" altLang="ru-RU" sz="2000" b="1" dirty="0">
                <a:latin typeface="Comic Sans MS" pitchFamily="66" charset="0"/>
              </a:rPr>
              <a:t> </a:t>
            </a:r>
            <a:r>
              <a:rPr lang="ru-RU" altLang="ru-RU" sz="2400" b="1" dirty="0">
                <a:latin typeface="Comic Sans MS" pitchFamily="66" charset="0"/>
              </a:rPr>
              <a:t>нагрузкой</a:t>
            </a:r>
            <a:r>
              <a:rPr lang="ru-RU" altLang="ru-RU" sz="2000" b="1" dirty="0">
                <a:latin typeface="Comic Sans MS" pitchFamily="66" charset="0"/>
              </a:rPr>
              <a:t>.</a:t>
            </a:r>
          </a:p>
        </p:txBody>
      </p:sp>
      <p:sp>
        <p:nvSpPr>
          <p:cNvPr id="15365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5366" name="Picture 6" descr="D:\5000 изображений\Educational Cartoons\PILE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2716213" cy="223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D:\5000 изображений\Sports Cartoons\AEROB2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22987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>
                <a:latin typeface="Comic Sans MS" pitchFamily="66" charset="0"/>
              </a:rPr>
              <a:t>Как запомнить большое</a:t>
            </a:r>
            <a:r>
              <a:rPr lang="ru-RU" altLang="ru-RU" sz="3600"/>
              <a:t> </a:t>
            </a:r>
            <a:r>
              <a:rPr lang="ru-RU" altLang="ru-RU" sz="3600">
                <a:latin typeface="Comic Sans MS" pitchFamily="66" charset="0"/>
              </a:rPr>
              <a:t>количество материала</a:t>
            </a:r>
            <a:endParaRPr lang="ru-RU" alt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828800"/>
            <a:ext cx="5334000" cy="4114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800">
                <a:latin typeface="Comic Sans MS" pitchFamily="66" charset="0"/>
              </a:rPr>
              <a:t>Повторяй материал по вопросам, проверь, правильно ли ты запомнил даты, основные факты и т.п.</a:t>
            </a:r>
          </a:p>
          <a:p>
            <a:r>
              <a:rPr lang="ru-RU" altLang="ru-RU" sz="1800">
                <a:latin typeface="Comic Sans MS" pitchFamily="66" charset="0"/>
              </a:rPr>
              <a:t>Помни: распределенное заучивание лучше концентрированного. Лучше учить с перерывами, чем подряд, лучше понемногу, чем сразу.</a:t>
            </a:r>
          </a:p>
          <a:p>
            <a:r>
              <a:rPr lang="ru-RU" altLang="ru-RU" sz="1800">
                <a:latin typeface="Comic Sans MS" pitchFamily="66" charset="0"/>
              </a:rPr>
              <a:t>Не забывай про «бомбы» - это хороший способ подготовки к экзамену (но не сдачи его).</a:t>
            </a:r>
          </a:p>
          <a:p>
            <a:r>
              <a:rPr lang="ru-RU" altLang="ru-RU" sz="2000" b="1">
                <a:latin typeface="Comic Sans MS" pitchFamily="66" charset="0"/>
              </a:rPr>
              <a:t>2 правило: составляй краткий план ответа отдельно на каждый вопрос на маленьком листочке. В последний день  просмотри все листочки с записями.</a:t>
            </a:r>
          </a:p>
        </p:txBody>
      </p:sp>
      <p:graphicFrame>
        <p:nvGraphicFramePr>
          <p:cNvPr id="16388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629400" y="2057400"/>
          <a:ext cx="20574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Clip" r:id="rId3" imgW="1728720" imgH="3252600" progId="MS_ClipArt_Gallery.2">
                  <p:embed/>
                </p:oleObj>
              </mc:Choice>
              <mc:Fallback>
                <p:oleObj name="Clip" r:id="rId3" imgW="1728720" imgH="32526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057400"/>
                        <a:ext cx="2057400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>
                <a:latin typeface="Comic Sans MS" pitchFamily="66" charset="0"/>
              </a:rPr>
              <a:t>Как правильно распределять время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828800"/>
            <a:ext cx="4419600" cy="4114800"/>
          </a:xfrm>
        </p:spPr>
        <p:txBody>
          <a:bodyPr/>
          <a:lstStyle/>
          <a:p>
            <a:r>
              <a:rPr lang="ru-RU" altLang="ru-RU" sz="1600">
                <a:latin typeface="Comic Sans MS" pitchFamily="66" charset="0"/>
              </a:rPr>
              <a:t>Раздели день на три части:</a:t>
            </a:r>
          </a:p>
          <a:p>
            <a:pPr>
              <a:buFont typeface="Monotype Sorts" pitchFamily="2" charset="2"/>
              <a:buNone/>
            </a:pPr>
            <a:r>
              <a:rPr lang="ru-RU" altLang="ru-RU" sz="1600">
                <a:latin typeface="Comic Sans MS" pitchFamily="66" charset="0"/>
              </a:rPr>
              <a:t>- готовься к экзаменам 8 часов в день;</a:t>
            </a:r>
          </a:p>
          <a:p>
            <a:pPr>
              <a:buFont typeface="Monotype Sorts" pitchFamily="2" charset="2"/>
              <a:buNone/>
            </a:pPr>
            <a:r>
              <a:rPr lang="ru-RU" altLang="ru-RU" sz="1600">
                <a:latin typeface="Comic Sans MS" pitchFamily="66" charset="0"/>
              </a:rPr>
              <a:t>- занимайся спортом, гуляй на свежем воздухе.Пусть тебя не мучает совесть -это нужно твоей голове.</a:t>
            </a:r>
          </a:p>
          <a:p>
            <a:pPr>
              <a:buFont typeface="Monotype Sorts" pitchFamily="2" charset="2"/>
              <a:buNone/>
            </a:pPr>
            <a:r>
              <a:rPr lang="ru-RU" altLang="ru-RU" sz="1600">
                <a:latin typeface="Comic Sans MS" pitchFamily="66" charset="0"/>
              </a:rPr>
              <a:t>- и не забудь про сон - спи не менее 8 часов, во сне человек не запоминает, но и не забывает.</a:t>
            </a:r>
          </a:p>
          <a:p>
            <a:r>
              <a:rPr lang="ru-RU" altLang="ru-RU" sz="1600">
                <a:latin typeface="Comic Sans MS" pitchFamily="66" charset="0"/>
              </a:rPr>
              <a:t>И еще: на время экзаменов телевизор - твой враг! Сведи до минимума общение с ним.</a:t>
            </a:r>
            <a:endParaRPr lang="ru-RU" altLang="ru-RU" sz="1600"/>
          </a:p>
          <a:p>
            <a:r>
              <a:rPr lang="ru-RU" altLang="ru-RU" sz="2000" b="1">
                <a:latin typeface="Comic Sans MS" pitchFamily="66" charset="0"/>
              </a:rPr>
              <a:t>3 правило: планируй свое время - в последний день все не выучишь!</a:t>
            </a:r>
          </a:p>
        </p:txBody>
      </p:sp>
      <p:sp>
        <p:nvSpPr>
          <p:cNvPr id="18438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8440" name="Picture 8" descr="D:\5000 изображений\Cartoon Objects &amp; Zips\COBJ051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77072"/>
            <a:ext cx="396240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28" y="1844824"/>
            <a:ext cx="331334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533400"/>
          </a:xfrm>
        </p:spPr>
        <p:txBody>
          <a:bodyPr/>
          <a:lstStyle/>
          <a:p>
            <a:r>
              <a:rPr lang="ru-RU" altLang="ru-RU">
                <a:latin typeface="Comic Sans MS" pitchFamily="66" charset="0"/>
              </a:rPr>
              <a:t>Перед экзаменом</a:t>
            </a:r>
            <a:endParaRPr lang="ru-RU" alt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52600"/>
            <a:ext cx="4953000" cy="44958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800">
                <a:latin typeface="Comic Sans MS" pitchFamily="66" charset="0"/>
              </a:rPr>
              <a:t>Если тебе срочно нужно привести свою голову в порядок попробуй сделать следующее:</a:t>
            </a:r>
          </a:p>
          <a:p>
            <a:r>
              <a:rPr lang="ru-RU" altLang="ru-RU" sz="1800">
                <a:latin typeface="Comic Sans MS" pitchFamily="66" charset="0"/>
              </a:rPr>
              <a:t>1. Помассируй хорошенько кончик своего носа - это активизирует клетки головного мозга.</a:t>
            </a:r>
          </a:p>
          <a:p>
            <a:pPr>
              <a:buFont typeface="Monotype Sorts" pitchFamily="2" charset="2"/>
              <a:buNone/>
            </a:pPr>
            <a:r>
              <a:rPr lang="ru-RU" altLang="ru-RU" sz="1800">
                <a:latin typeface="Comic Sans MS" pitchFamily="66" charset="0"/>
              </a:rPr>
              <a:t>2. Хорошенько разотри мочки ушей, пока они не станут горячими.</a:t>
            </a:r>
          </a:p>
          <a:p>
            <a:pPr>
              <a:buFont typeface="Monotype Sorts" pitchFamily="2" charset="2"/>
              <a:buNone/>
            </a:pPr>
            <a:r>
              <a:rPr lang="ru-RU" altLang="ru-RU" sz="1800">
                <a:latin typeface="Comic Sans MS" pitchFamily="66" charset="0"/>
              </a:rPr>
              <a:t>3. Сладко - сладко зевни. Не халтурь. Это упражнение улучшает кровоснабжение головного мозга и повышает в его клетках содержание кислорода.</a:t>
            </a:r>
          </a:p>
          <a:p>
            <a:pPr>
              <a:buFont typeface="Monotype Sorts" pitchFamily="2" charset="2"/>
              <a:buNone/>
            </a:pPr>
            <a:r>
              <a:rPr lang="ru-RU" altLang="ru-RU" sz="1800">
                <a:latin typeface="Comic Sans MS" pitchFamily="66" charset="0"/>
              </a:rPr>
              <a:t>4. Ляг на пол, подними ноги вверх,  закинь их за голову. Оставайся в таком положении несколько минут. </a:t>
            </a:r>
          </a:p>
          <a:p>
            <a:pPr>
              <a:buFont typeface="Monotype Sorts" pitchFamily="2" charset="2"/>
              <a:buNone/>
            </a:pPr>
            <a:r>
              <a:rPr lang="ru-RU" altLang="ru-RU" sz="1800" b="1">
                <a:latin typeface="Comic Sans MS" pitchFamily="66" charset="0"/>
              </a:rPr>
              <a:t>Все. Вставай и ни пуха тебе, ни пера.</a:t>
            </a:r>
          </a:p>
        </p:txBody>
      </p:sp>
      <p:sp>
        <p:nvSpPr>
          <p:cNvPr id="19463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9464" name="Picture 8" descr="D:\5000 изображений\People Cartoons\GYMNAST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844824"/>
            <a:ext cx="3429000" cy="361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3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</p:bld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презентаций\Тетрадь.pot</Template>
  <TotalTime>1699</TotalTime>
  <Words>1002</Words>
  <Application>Microsoft Office PowerPoint</Application>
  <PresentationFormat>Экран (4:3)</PresentationFormat>
  <Paragraphs>95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Comic Sans MS</vt:lpstr>
      <vt:lpstr>Monotype Sorts</vt:lpstr>
      <vt:lpstr>Times New Roman</vt:lpstr>
      <vt:lpstr>Тетрадь</vt:lpstr>
      <vt:lpstr>Clip</vt:lpstr>
      <vt:lpstr>Фотография Photo Editor</vt:lpstr>
      <vt:lpstr>Стресс на экзаменах</vt:lpstr>
      <vt:lpstr> Цели и задачи урока</vt:lpstr>
      <vt:lpstr> </vt:lpstr>
      <vt:lpstr>Содержание:</vt:lpstr>
      <vt:lpstr>Экзаменационный стресс</vt:lpstr>
      <vt:lpstr>Как повысить производительность умственного труда.</vt:lpstr>
      <vt:lpstr>Как запомнить большое количество материала</vt:lpstr>
      <vt:lpstr>Как правильно распределять время</vt:lpstr>
      <vt:lpstr>Перед экзаменом</vt:lpstr>
      <vt:lpstr>Как себя успокоить, или об аутотренинге.</vt:lpstr>
      <vt:lpstr> Тесты - это не страшно  </vt:lpstr>
      <vt:lpstr>Если вас постигла неудача.</vt:lpstr>
      <vt:lpstr>Как справиться со злостью</vt:lpstr>
      <vt:lpstr>Как снять напряжение после экзамена.</vt:lpstr>
      <vt:lpstr>Ни пуха, ни пера желает вам автор - психолог ГАПОУ КК КГТК:</vt:lpstr>
    </vt:vector>
  </TitlesOfParts>
  <Company>Psihol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Стресс на экзаменах</dc:title>
  <dc:creator>Irina</dc:creator>
  <cp:lastModifiedBy>Психолог</cp:lastModifiedBy>
  <cp:revision>29</cp:revision>
  <dcterms:created xsi:type="dcterms:W3CDTF">2003-11-14T07:57:47Z</dcterms:created>
  <dcterms:modified xsi:type="dcterms:W3CDTF">2023-12-11T14:38:59Z</dcterms:modified>
</cp:coreProperties>
</file>